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ppt/media/image17.jpg" ContentType="image/png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3" r:id="rId2"/>
    <p:sldId id="266" r:id="rId3"/>
    <p:sldId id="347" r:id="rId4"/>
    <p:sldId id="268" r:id="rId5"/>
    <p:sldId id="280" r:id="rId6"/>
    <p:sldId id="348" r:id="rId7"/>
    <p:sldId id="349" r:id="rId8"/>
    <p:sldId id="271" r:id="rId9"/>
    <p:sldId id="283" r:id="rId10"/>
    <p:sldId id="350" r:id="rId11"/>
    <p:sldId id="355" r:id="rId12"/>
    <p:sldId id="360" r:id="rId13"/>
    <p:sldId id="356" r:id="rId14"/>
    <p:sldId id="357" r:id="rId15"/>
    <p:sldId id="361" r:id="rId16"/>
    <p:sldId id="358" r:id="rId17"/>
    <p:sldId id="362" r:id="rId18"/>
    <p:sldId id="364" r:id="rId19"/>
    <p:sldId id="270" r:id="rId20"/>
    <p:sldId id="359" r:id="rId21"/>
    <p:sldId id="351" r:id="rId22"/>
    <p:sldId id="352" r:id="rId23"/>
    <p:sldId id="354" r:id="rId24"/>
    <p:sldId id="353" r:id="rId25"/>
    <p:sldId id="363" r:id="rId26"/>
    <p:sldId id="28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Roth (mroth3)" initials="MR(" lastIdx="1" clrIdx="0">
    <p:extLst>
      <p:ext uri="{19B8F6BF-5375-455C-9EA6-DF929625EA0E}">
        <p15:presenceInfo xmlns:p15="http://schemas.microsoft.com/office/powerpoint/2012/main" userId="Maik Roth (mroth3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28" autoAdjust="0"/>
    <p:restoredTop sz="89535" autoAdjust="0"/>
  </p:normalViewPr>
  <p:slideViewPr>
    <p:cSldViewPr snapToGrid="0">
      <p:cViewPr varScale="1">
        <p:scale>
          <a:sx n="106" d="100"/>
          <a:sy n="106" d="100"/>
        </p:scale>
        <p:origin x="144" y="-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AVL Baum</a:t>
          </a:r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1F6CFF13-9394-4DCC-9972-C0F428481ADF}">
      <dgm:prSet phldrT="[Text]"/>
      <dgm:spPr/>
      <dgm:t>
        <a:bodyPr/>
        <a:lstStyle/>
        <a:p>
          <a:r>
            <a:rPr lang="de-DE" dirty="0"/>
            <a:t>Get Most </a:t>
          </a:r>
          <a:r>
            <a:rPr lang="de-DE" dirty="0" err="1"/>
            <a:t>Similar</a:t>
          </a:r>
          <a:r>
            <a:rPr lang="de-DE" dirty="0"/>
            <a:t> Bild mit AVL Baum</a:t>
          </a:r>
        </a:p>
      </dgm:t>
    </dgm:pt>
    <dgm:pt modelId="{3CF3BCF3-A054-4BCC-BDBE-90B1B9FC62BB}" type="parTrans" cxnId="{44FEE4A6-89B2-4D42-A46B-A8098FDDF959}">
      <dgm:prSet/>
      <dgm:spPr/>
      <dgm:t>
        <a:bodyPr/>
        <a:lstStyle/>
        <a:p>
          <a:endParaRPr lang="de-DE"/>
        </a:p>
      </dgm:t>
    </dgm:pt>
    <dgm:pt modelId="{85C13BF4-F9B4-44F8-A67E-AF4D75A57E35}" type="sibTrans" cxnId="{44FEE4A6-89B2-4D42-A46B-A8098FDDF959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3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2"/>
      <dgm:spPr/>
    </dgm:pt>
    <dgm:pt modelId="{2348A652-A6A5-4AB8-9BF6-503AB6F80701}" type="pres">
      <dgm:prSet presAssocID="{F0B09DA2-5135-4264-8554-E3971550A12C}" presName="connectorText" presStyleLbl="sibTrans2D1" presStyleIdx="0" presStyleCnt="2"/>
      <dgm:spPr/>
    </dgm:pt>
    <dgm:pt modelId="{FF2269C2-91C0-49DC-8619-77DE79BD862E}" type="pres">
      <dgm:prSet presAssocID="{D91212B8-326D-414E-B2BE-4F3E0F710C07}" presName="node" presStyleLbl="node1" presStyleIdx="1" presStyleCnt="3" custLinFactNeighborY="0">
        <dgm:presLayoutVars>
          <dgm:bulletEnabled val="1"/>
        </dgm:presLayoutVars>
      </dgm:prSet>
      <dgm:spPr/>
    </dgm:pt>
    <dgm:pt modelId="{1477BA9C-5465-4BEA-8D6A-081F3E658BBC}" type="pres">
      <dgm:prSet presAssocID="{A94E1A5D-4B28-4D08-AEA0-07FB40ACA284}" presName="sibTrans" presStyleLbl="sibTrans2D1" presStyleIdx="1" presStyleCnt="2"/>
      <dgm:spPr/>
    </dgm:pt>
    <dgm:pt modelId="{A285A3C9-5085-4871-BF1B-51B4205892B7}" type="pres">
      <dgm:prSet presAssocID="{A94E1A5D-4B28-4D08-AEA0-07FB40ACA284}" presName="connectorText" presStyleLbl="sibTrans2D1" presStyleIdx="1" presStyleCnt="2"/>
      <dgm:spPr/>
    </dgm:pt>
    <dgm:pt modelId="{0040B44A-69A1-4286-9AC7-D01D81F2B9F4}" type="pres">
      <dgm:prSet presAssocID="{1F6CFF13-9394-4DCC-9972-C0F428481ADF}" presName="node" presStyleLbl="node1" presStyleIdx="2" presStyleCnt="3">
        <dgm:presLayoutVars>
          <dgm:bulletEnabled val="1"/>
        </dgm:presLayoutVars>
      </dgm:prSet>
      <dgm:spPr/>
    </dgm:pt>
  </dgm:ptLst>
  <dgm:cxnLst>
    <dgm:cxn modelId="{D1576B0F-922C-45AE-A46D-7BE52FAB2DD4}" type="presOf" srcId="{A94E1A5D-4B28-4D08-AEA0-07FB40ACA284}" destId="{1477BA9C-5465-4BEA-8D6A-081F3E658BBC}" srcOrd="0" destOrd="0" presId="urn:microsoft.com/office/officeart/2005/8/layout/process1"/>
    <dgm:cxn modelId="{22973012-601A-412F-BDA5-F71DF07FF538}" type="presOf" srcId="{A94E1A5D-4B28-4D08-AEA0-07FB40ACA284}" destId="{A285A3C9-5085-4871-BF1B-51B4205892B7}" srcOrd="1" destOrd="0" presId="urn:microsoft.com/office/officeart/2005/8/layout/process1"/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A0EF3D42-3F81-42C0-BDD3-4A19AFFE06C7}" type="presOf" srcId="{1F6CFF13-9394-4DCC-9972-C0F428481ADF}" destId="{0040B44A-69A1-4286-9AC7-D01D81F2B9F4}" srcOrd="0" destOrd="0" presId="urn:microsoft.com/office/officeart/2005/8/layout/process1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44FEE4A6-89B2-4D42-A46B-A8098FDDF959}" srcId="{B4FC8693-BE0E-4274-BB3C-4AC878A36663}" destId="{1F6CFF13-9394-4DCC-9972-C0F428481ADF}" srcOrd="2" destOrd="0" parTransId="{3CF3BCF3-A054-4BCC-BDBE-90B1B9FC62BB}" sibTransId="{85C13BF4-F9B4-44F8-A67E-AF4D75A57E35}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  <dgm:cxn modelId="{452D574E-D616-48FE-AF11-C0DF9534E4DB}" type="presParOf" srcId="{5591B369-1584-45F9-BE76-0EED03B20379}" destId="{1477BA9C-5465-4BEA-8D6A-081F3E658BBC}" srcOrd="3" destOrd="0" presId="urn:microsoft.com/office/officeart/2005/8/layout/process1"/>
    <dgm:cxn modelId="{49D507E1-13B8-4B8A-99C9-CD65EFF06B12}" type="presParOf" srcId="{1477BA9C-5465-4BEA-8D6A-081F3E658BBC}" destId="{A285A3C9-5085-4871-BF1B-51B4205892B7}" srcOrd="0" destOrd="0" presId="urn:microsoft.com/office/officeart/2005/8/layout/process1"/>
    <dgm:cxn modelId="{1B627800-1092-44C4-91C8-3B9220367C40}" type="presParOf" srcId="{5591B369-1584-45F9-BE76-0EED03B20379}" destId="{0040B44A-69A1-4286-9AC7-D01D81F2B9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</a:t>
          </a:r>
          <a:r>
            <a:rPr lang="de-DE" dirty="0" err="1"/>
            <a:t>DHash</a:t>
          </a:r>
          <a:endParaRPr lang="de-DE" dirty="0"/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2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1"/>
      <dgm:spPr/>
    </dgm:pt>
    <dgm:pt modelId="{2348A652-A6A5-4AB8-9BF6-503AB6F80701}" type="pres">
      <dgm:prSet presAssocID="{F0B09DA2-5135-4264-8554-E3971550A12C}" presName="connectorText" presStyleLbl="sibTrans2D1" presStyleIdx="0" presStyleCnt="1"/>
      <dgm:spPr/>
    </dgm:pt>
    <dgm:pt modelId="{FF2269C2-91C0-49DC-8619-77DE79BD862E}" type="pres">
      <dgm:prSet presAssocID="{D91212B8-326D-414E-B2BE-4F3E0F710C07}" presName="node" presStyleLbl="node1" presStyleIdx="1" presStyleCnt="2">
        <dgm:presLayoutVars>
          <dgm:bulletEnabled val="1"/>
        </dgm:presLayoutVars>
      </dgm:prSet>
      <dgm:spPr/>
    </dgm:pt>
  </dgm:ptLst>
  <dgm:cxnLst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5342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Zeige gesuchtes Bild</a:t>
          </a:r>
        </a:p>
      </dsp:txBody>
      <dsp:txXfrm>
        <a:off x="33402" y="1026831"/>
        <a:ext cx="1540628" cy="901929"/>
      </dsp:txXfrm>
    </dsp:sp>
    <dsp:sp modelId="{9C04142B-6431-4045-90AD-B56BAC811711}">
      <dsp:nvSpPr>
        <dsp:cNvPr id="0" name=""/>
        <dsp:cNvSpPr/>
      </dsp:nvSpPr>
      <dsp:spPr>
        <a:xfrm>
          <a:off x="1761765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61765" y="1358998"/>
        <a:ext cx="236957" cy="237595"/>
      </dsp:txXfrm>
    </dsp:sp>
    <dsp:sp modelId="{FF2269C2-91C0-49DC-8619-77DE79BD862E}">
      <dsp:nvSpPr>
        <dsp:cNvPr id="0" name=""/>
        <dsp:cNvSpPr/>
      </dsp:nvSpPr>
      <dsp:spPr>
        <a:xfrm>
          <a:off x="2240790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gesuchtes Bild mit AVL Baum</a:t>
          </a:r>
        </a:p>
      </dsp:txBody>
      <dsp:txXfrm>
        <a:off x="2268850" y="1026831"/>
        <a:ext cx="1540628" cy="901929"/>
      </dsp:txXfrm>
    </dsp:sp>
    <dsp:sp modelId="{1477BA9C-5465-4BEA-8D6A-081F3E658BBC}">
      <dsp:nvSpPr>
        <dsp:cNvPr id="0" name=""/>
        <dsp:cNvSpPr/>
      </dsp:nvSpPr>
      <dsp:spPr>
        <a:xfrm>
          <a:off x="3997213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97213" y="1358998"/>
        <a:ext cx="236957" cy="237595"/>
      </dsp:txXfrm>
    </dsp:sp>
    <dsp:sp modelId="{0040B44A-69A1-4286-9AC7-D01D81F2B9F4}">
      <dsp:nvSpPr>
        <dsp:cNvPr id="0" name=""/>
        <dsp:cNvSpPr/>
      </dsp:nvSpPr>
      <dsp:spPr>
        <a:xfrm>
          <a:off x="4476238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Most </a:t>
          </a:r>
          <a:r>
            <a:rPr lang="de-DE" sz="1800" kern="1200" dirty="0" err="1"/>
            <a:t>Similar</a:t>
          </a:r>
          <a:r>
            <a:rPr lang="de-DE" sz="1800" kern="1200" dirty="0"/>
            <a:t> Bild mit AVL Baum</a:t>
          </a:r>
        </a:p>
      </dsp:txBody>
      <dsp:txXfrm>
        <a:off x="4504298" y="1026831"/>
        <a:ext cx="1540628" cy="901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825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Zeige gesuchtes Bild</a:t>
          </a:r>
        </a:p>
      </dsp:txBody>
      <dsp:txXfrm>
        <a:off x="31777" y="569361"/>
        <a:ext cx="1699398" cy="994877"/>
      </dsp:txXfrm>
    </dsp:sp>
    <dsp:sp modelId="{9C04142B-6431-4045-90AD-B56BAC811711}">
      <dsp:nvSpPr>
        <dsp:cNvPr id="0" name=""/>
        <dsp:cNvSpPr/>
      </dsp:nvSpPr>
      <dsp:spPr>
        <a:xfrm>
          <a:off x="1938259" y="848398"/>
          <a:ext cx="373396" cy="436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1938259" y="935759"/>
        <a:ext cx="261377" cy="262081"/>
      </dsp:txXfrm>
    </dsp:sp>
    <dsp:sp modelId="{FF2269C2-91C0-49DC-8619-77DE79BD862E}">
      <dsp:nvSpPr>
        <dsp:cNvPr id="0" name=""/>
        <dsp:cNvSpPr/>
      </dsp:nvSpPr>
      <dsp:spPr>
        <a:xfrm>
          <a:off x="2466650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Get gesuchtes Bild mit </a:t>
          </a:r>
          <a:r>
            <a:rPr lang="de-DE" sz="2000" kern="1200" dirty="0" err="1"/>
            <a:t>DHash</a:t>
          </a:r>
          <a:endParaRPr lang="de-DE" sz="2000" kern="1200" dirty="0"/>
        </a:p>
      </dsp:txBody>
      <dsp:txXfrm>
        <a:off x="2497602" y="569361"/>
        <a:ext cx="1699398" cy="99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4D-B59A-4A66-8C14-168E0681152D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338F-CA7E-498D-9D65-6897E9D5D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338F-CA7E-498D-9D65-6897E9D5DF8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37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Nach Bild gruppiert und gezählt, zu wie viele Bilder ein anderer Hash als das Originalbild berechnet wurde.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338F-CA7E-498D-9D65-6897E9D5DF8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2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D344F-C9C7-4BD5-899E-D5917C59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7D9A6B-F817-4740-AF01-5F246484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FE01D-0BB1-49A2-8AC4-82938B93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0CCE-A6CC-497D-88AD-C2BFD862DD2C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8C620-F786-4E4D-B19A-AC944B4C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46BB8-3EBF-4734-9603-AE53EA2B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1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2218-70F0-4B39-909F-9364685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15633D-2B97-4F81-8003-0F20E81C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02E9F-43AB-4F7C-AE57-7473E9D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0EE5-4E2C-4CF0-94E3-55C8F489F083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696214-9AE8-4F7A-A489-6949E03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8C5369-FDD4-42B2-896A-E44C9B32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16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7B4283-DCBE-49C2-8FBC-540F79BA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C23115-9A22-49FA-9F38-FCD73C41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15641-623A-4282-AF18-E76A3FDD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0573-A2C8-41B0-8EBE-682B2E251EF3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FA950-99D3-4E04-8229-8A14DCE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7ABEF-19B4-4B00-AC79-CFA6F722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6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B032-97D2-4A5F-BECB-2B4CD230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AD6CF-0808-4802-AE78-119772C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54062-CEC9-4379-9A5C-4DCAE01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414E-E005-480C-B872-35B889EBCD81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3EF4B-690E-4368-993F-329CF240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81223-B4ED-4E37-B7C5-D05E80E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8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4D664-90BA-4D9F-AD63-62FF73D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64B60-5963-4961-A2F9-3F40CB58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26DD6-CE5A-4405-85AB-4A285E9F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CEB-118B-4AFC-9FD2-F1519B46BFDD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C2C42-9E84-4ED5-826C-1FC1F99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519F-43B4-4544-950B-02C4190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77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BABF-A612-4408-A5E2-DF9A8875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3DBF3-24E5-47A2-A69E-5B34C0C1D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8E30D-F7C0-4B64-8E49-0A24B776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FF0A2-5B5E-4322-86AF-F22553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56F4-AAC8-4D7A-9A6B-A89D609DC1F3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4AE713-9AF3-4EAD-81FF-AF129B79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29CF3-8977-40D8-AA77-64D4EF3C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62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DDD7-2B95-4361-B74B-3CC66BD5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D000F5-8914-41D0-8F82-C5315208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1B970B-03B4-4634-9651-01868499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B9E0D-8FFA-49F1-94AA-C2423C7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E8868-FFF6-4FE1-9A32-26ABC6FB7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2408B4-4858-44E2-B73A-8DCCF1A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DD00-24AF-4AA8-935D-11AC0924081E}" type="datetime1">
              <a:rPr lang="de-DE" smtClean="0"/>
              <a:t>02.12.2022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C2F33B-5F93-44EB-B336-DC6FC9C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3AE6F3-39F1-49FB-B825-882BBED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B8301-C97B-4379-B4B0-99A0F989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7750F1-B429-4031-8443-45F3572F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0024-D118-40BE-A054-96B293995719}" type="datetime1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554AA8-5749-4588-874D-1357C1F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89C24-C620-4D9D-B660-99EBD045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981049-FE4E-4D66-8D28-1C4CBF9E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BDD-A6D7-4298-BBC1-E26548DE9468}" type="datetime1">
              <a:rPr lang="de-DE" smtClean="0"/>
              <a:t>02.12.2022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9B1A3-3D15-415E-A333-A693944A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4BFF08-A150-4B12-9E19-C7B6B24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1655-7EA8-49E7-BEF4-506ABAB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653CE-92E2-4EDE-B9C3-662BFB18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1FF94-CF18-42D2-AB1B-8DB37D6F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7698F-67B7-477E-A361-3FE95183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1C98-4520-478E-BDA8-686B4364A0CE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217A8D-CD95-4BDD-BE70-840C843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7DC9B-92FC-407C-892C-CF58483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FA55D-45CA-41DA-881E-A6E135E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9E5FE6-B556-441B-9508-414F533A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EEC659-6ADC-4F7D-B4B4-53A0075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7B1D8E-4DE5-4CFA-9042-DCC4DEC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92C8-ACD1-4022-9C02-A026EAB22C40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0126A-E198-4872-ACA6-EF0E614B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FC661-4F62-4E90-B910-6262392A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1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DD4C06-F71D-46A7-A91C-95E418B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CCC90-3A1E-4EF7-8A25-011DE6E1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6D23B-211A-46D3-85BF-E572FF1C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DEAB-A863-430F-8962-047DF4083C8E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15C33-36C5-4CE1-9208-5E490F3A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5A5F-3487-4BEA-9822-F29B250BF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93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8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jp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svg"/><Relationship Id="rId5" Type="http://schemas.openxmlformats.org/officeDocument/2006/relationships/image" Target="../media/image32.sv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8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0.png"/><Relationship Id="rId7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E9B3B9-FB97-4A60-9ED4-54E46A0CE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84" y="252687"/>
            <a:ext cx="5677264" cy="921864"/>
          </a:xfrm>
        </p:spPr>
        <p:txBody>
          <a:bodyPr>
            <a:normAutofit fontScale="90000"/>
          </a:bodyPr>
          <a:lstStyle/>
          <a:p>
            <a:r>
              <a:rPr lang="de-DE" sz="6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Bildersuchmaschine</a:t>
            </a:r>
            <a:endParaRPr lang="de-DE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722ADF2-B423-4F09-BEF6-5FF389E1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5" y="1054869"/>
            <a:ext cx="3634419" cy="492290"/>
          </a:xfrm>
        </p:spPr>
        <p:txBody>
          <a:bodyPr/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Algorithmik Praktikum 1</a:t>
            </a:r>
            <a:endParaRPr lang="de-DE" sz="32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298" y="200499"/>
            <a:ext cx="1562482" cy="92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7EB58F3-4CF1-4C16-8811-77D560F92735}"/>
              </a:ext>
            </a:extLst>
          </p:cNvPr>
          <p:cNvSpPr txBox="1"/>
          <p:nvPr/>
        </p:nvSpPr>
        <p:spPr>
          <a:xfrm>
            <a:off x="9680481" y="6072726"/>
            <a:ext cx="20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Prof. Dr. Daniel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Gaida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Sven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Kullack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E36790-0C25-41FB-B097-964F937E133A}"/>
              </a:ext>
            </a:extLst>
          </p:cNvPr>
          <p:cNvSpPr txBox="1"/>
          <p:nvPr/>
        </p:nvSpPr>
        <p:spPr>
          <a:xfrm>
            <a:off x="190684" y="4895190"/>
            <a:ext cx="28648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Team 15:</a:t>
            </a: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Denitsa Ilieva 	11147389</a:t>
            </a: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Kai Kawamura 	11149431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192D09-09B9-88F9-6FA8-A354662D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2" y="2374376"/>
            <a:ext cx="1320649" cy="1130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0BCAD9-933D-1CD2-539B-B92A9513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82" y="1863932"/>
            <a:ext cx="3226131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7021562" y="1775079"/>
            <a:ext cx="264450" cy="4761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Abzeichen Tick1 mit einfarbiger Füllung">
            <a:extLst>
              <a:ext uri="{FF2B5EF4-FFF2-40B4-BE49-F238E27FC236}">
                <a16:creationId xmlns:a16="http://schemas.microsoft.com/office/drawing/2014/main" id="{B6BEEF1A-C603-A093-0867-42024AC6A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067" y="1394947"/>
            <a:ext cx="146719" cy="146719"/>
          </a:xfrm>
          <a:prstGeom prst="rect">
            <a:avLst/>
          </a:prstGeom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6721C568-113B-A404-03EE-79B34315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857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4EBF31C5-1E70-74D1-AF08-00AEA8B2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015" y="1775079"/>
            <a:ext cx="146719" cy="146719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E5A225F3-EF9F-9356-2F60-97D349A4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700" y="1683284"/>
            <a:ext cx="146719" cy="146719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27DEDD81-5553-09FE-114B-D773058A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655" y="1945803"/>
            <a:ext cx="146719" cy="146719"/>
          </a:xfrm>
          <a:prstGeom prst="rect">
            <a:avLst/>
          </a:prstGeom>
        </p:spPr>
      </p:pic>
      <p:pic>
        <p:nvPicPr>
          <p:cNvPr id="25" name="Grafik 24" descr="Abzeichen Tick1 mit einfarbiger Füllung">
            <a:extLst>
              <a:ext uri="{FF2B5EF4-FFF2-40B4-BE49-F238E27FC236}">
                <a16:creationId xmlns:a16="http://schemas.microsoft.com/office/drawing/2014/main" id="{602B17E9-9AF0-F39B-7DD2-BB5992E4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464" y="2491319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163E8DC-854F-E75E-DEB7-1BD25E03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415" y="2443248"/>
            <a:ext cx="146719" cy="146719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9E765DFE-8CEE-8418-ADBA-D4967283F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673" y="2443296"/>
            <a:ext cx="146719" cy="14671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EB6BC13-ADC4-2ED4-D6FC-490C5005B292}"/>
              </a:ext>
            </a:extLst>
          </p:cNvPr>
          <p:cNvSpPr txBox="1"/>
          <p:nvPr/>
        </p:nvSpPr>
        <p:spPr>
          <a:xfrm>
            <a:off x="7275720" y="1777340"/>
            <a:ext cx="8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log</a:t>
            </a:r>
            <a:r>
              <a:rPr lang="de-DE" sz="1100" dirty="0">
                <a:solidFill>
                  <a:srgbClr val="FF0000"/>
                </a:solidFill>
              </a:rPr>
              <a:t>2</a:t>
            </a:r>
            <a:r>
              <a:rPr lang="de-DE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125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166899"/>
            <a:ext cx="2954356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getMostSimilar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16DFAF-06E1-8BFD-E1EB-DA90FB7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8" y="203270"/>
            <a:ext cx="6271033" cy="3007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3A354-C389-18CB-96F9-B2CF3F94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64" y="3262260"/>
            <a:ext cx="6830179" cy="33779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</p:spTree>
    <p:extLst>
      <p:ext uri="{BB962C8B-B14F-4D97-AF65-F5344CB8AC3E}">
        <p14:creationId xmlns:p14="http://schemas.microsoft.com/office/powerpoint/2010/main" val="53274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3" y="2374890"/>
            <a:ext cx="7757452" cy="1325563"/>
          </a:xfrm>
        </p:spPr>
        <p:txBody>
          <a:bodyPr>
            <a:normAutofit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3. Demonstration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3704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DEMO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3. Demonstration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61C123-5E24-1D8F-55A4-B5E5AC6C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38" y="3304705"/>
            <a:ext cx="7020905" cy="495369"/>
          </a:xfrm>
          <a:prstGeom prst="rect">
            <a:avLst/>
          </a:prstGeom>
        </p:spPr>
      </p:pic>
      <p:pic>
        <p:nvPicPr>
          <p:cNvPr id="8" name="Grafik 7" descr="Cursor Silhouette">
            <a:extLst>
              <a:ext uri="{FF2B5EF4-FFF2-40B4-BE49-F238E27FC236}">
                <a16:creationId xmlns:a16="http://schemas.microsoft.com/office/drawing/2014/main" id="{75FF8502-7AF9-5812-A735-54E6BF9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3385937"/>
            <a:ext cx="914400" cy="914400"/>
          </a:xfrm>
          <a:prstGeom prst="rect">
            <a:avLst/>
          </a:prstGeom>
        </p:spPr>
      </p:pic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08C446E6-79A5-CE74-7516-9B1F6041D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27998"/>
              </p:ext>
            </p:extLst>
          </p:nvPr>
        </p:nvGraphicFramePr>
        <p:xfrm>
          <a:off x="216963" y="4300337"/>
          <a:ext cx="6078329" cy="29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61770D3C-C95F-9710-0927-2B2A47416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667564"/>
              </p:ext>
            </p:extLst>
          </p:nvPr>
        </p:nvGraphicFramePr>
        <p:xfrm>
          <a:off x="212740" y="1418789"/>
          <a:ext cx="422877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715DDF7-F64F-1B43-E6FD-6DA2A285B826}"/>
              </a:ext>
            </a:extLst>
          </p:cNvPr>
          <p:cNvSpPr txBox="1"/>
          <p:nvPr/>
        </p:nvSpPr>
        <p:spPr>
          <a:xfrm>
            <a:off x="151893" y="1329772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1: mit </a:t>
            </a:r>
            <a:r>
              <a:rPr lang="de-DE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DHash</a:t>
            </a:r>
            <a:endParaRPr lang="de-DE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72517-CA7A-9AB8-8C5A-AF3E4D233097}"/>
              </a:ext>
            </a:extLst>
          </p:cNvPr>
          <p:cNvSpPr txBox="1"/>
          <p:nvPr/>
        </p:nvSpPr>
        <p:spPr>
          <a:xfrm>
            <a:off x="151893" y="4115671"/>
            <a:ext cx="26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2: mit AVL Baum</a:t>
            </a:r>
          </a:p>
        </p:txBody>
      </p:sp>
    </p:spTree>
    <p:extLst>
      <p:ext uri="{BB962C8B-B14F-4D97-AF65-F5344CB8AC3E}">
        <p14:creationId xmlns:p14="http://schemas.microsoft.com/office/powerpoint/2010/main" val="224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86 0.34861 L 5.55112E-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3" y="-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https://www.quora.com/Why-arent-cryptographic-hash-functions-used-in-data-structures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976408" y="1212898"/>
            <a:ext cx="2428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Kryptografische Hashfunktionen müssen bestimmte Anforderungen erfüllen </a:t>
            </a:r>
            <a:r>
              <a:rPr lang="de-DE" sz="14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langsamer. es ist nicht sinnvoll, sie zu verwenden, wenn man die sicherheitsrelevanten Merkmale nicht benötigt.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https://link.springer.com/chapter/10.1007/978-3-030-63115-4_9#Sec33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820747" y="1305066"/>
            <a:ext cx="25235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Außerdem ist es nicht </a:t>
            </a:r>
          </a:p>
          <a:p>
            <a:pPr algn="l"/>
            <a:r>
              <a:rPr lang="de-DE" sz="1400" dirty="0">
                <a:latin typeface="Calibri" panose="020F0502020204030204" pitchFamily="34" charset="0"/>
              </a:rPr>
              <a:t>m</a:t>
            </a:r>
            <a:r>
              <a:rPr lang="de-DE" sz="1400" b="0" i="0" u="none" strike="noStrike" baseline="0" dirty="0">
                <a:latin typeface="Calibri" panose="020F0502020204030204" pitchFamily="34" charset="0"/>
              </a:rPr>
              <a:t>öglich mit ihnen ähnliche Bilder zu finden, weil bei nur geringen Unterschieden in </a:t>
            </a:r>
          </a:p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den Bildern sehr unterschiedliche Hashes erzeugt werden.</a:t>
            </a:r>
          </a:p>
        </p:txBody>
      </p:sp>
    </p:spTree>
    <p:extLst>
      <p:ext uri="{BB962C8B-B14F-4D97-AF65-F5344CB8AC3E}">
        <p14:creationId xmlns:p14="http://schemas.microsoft.com/office/powerpoint/2010/main" val="209758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Ja! Zum Beispiel bei der Rotation eines Bildes ändert sich auch der Hash-Wert. Guck mal hier: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3" name="Grafik 12" descr="Aktualisieren mit einfarbiger Füllung">
            <a:extLst>
              <a:ext uri="{FF2B5EF4-FFF2-40B4-BE49-F238E27FC236}">
                <a16:creationId xmlns:a16="http://schemas.microsoft.com/office/drawing/2014/main" id="{B508A691-5189-CBE0-C19C-0F51A9488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6193" y="3532826"/>
            <a:ext cx="914400" cy="914400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9447686973329f1f</a:t>
            </a:r>
          </a:p>
        </p:txBody>
      </p:sp>
    </p:spTree>
    <p:extLst>
      <p:ext uri="{BB962C8B-B14F-4D97-AF65-F5344CB8AC3E}">
        <p14:creationId xmlns:p14="http://schemas.microsoft.com/office/powerpoint/2010/main" val="78891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Aber beim Transformieren in Graustufen ändert sich der Hashwert nicht.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5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113494" y="1458874"/>
            <a:ext cx="2265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latin typeface="Calibri" panose="020F0502020204030204" pitchFamily="34" charset="0"/>
              </a:rPr>
              <a:t>Manche Hashmethoden scheinen fehleranfälliger für bestimmte Transformationen zu sein als andere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B8A38F-4304-D6C4-C593-81AD8D015E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0907" y="3521220"/>
            <a:ext cx="4564220" cy="2162161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EF7486A-4236-96E3-2FE4-A81ACE6BF2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7" y="3479653"/>
            <a:ext cx="4865621" cy="22328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134C55B-C306-1E8E-246E-EDB3BED2095C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46618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25" y="2766218"/>
            <a:ext cx="304355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Vielen Dank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983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Gliederung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061" y="2349282"/>
            <a:ext cx="7508759" cy="21594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1.</a:t>
            </a:r>
            <a:r>
              <a:rPr lang="de-DE" dirty="0"/>
              <a:t>	Datensatz und Datentypen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2.</a:t>
            </a:r>
            <a:r>
              <a:rPr lang="de-DE" dirty="0"/>
              <a:t>	Implementation der Methoden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3.</a:t>
            </a:r>
            <a:r>
              <a:rPr lang="de-DE" dirty="0"/>
              <a:t>	Demonstration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4.</a:t>
            </a:r>
            <a:r>
              <a:rPr lang="de-DE" dirty="0"/>
              <a:t>	Fragen beantworten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897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56" y="1301262"/>
            <a:ext cx="3043550" cy="323892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Weitere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003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F4A2B2-092A-A5C1-E351-D56ACB9027B5}"/>
              </a:ext>
            </a:extLst>
          </p:cNvPr>
          <p:cNvSpPr txBox="1"/>
          <p:nvPr/>
        </p:nvSpPr>
        <p:spPr>
          <a:xfrm>
            <a:off x="8094997" y="1847645"/>
            <a:ext cx="10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029650" y="3705503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176396" y="3695695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176396" y="4283722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CA6B1184-1E56-A911-4AB4-15CDA842CEE8}"/>
              </a:ext>
            </a:extLst>
          </p:cNvPr>
          <p:cNvSpPr/>
          <p:nvPr/>
        </p:nvSpPr>
        <p:spPr>
          <a:xfrm>
            <a:off x="8989044" y="4210040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66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/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Geben Sie hier eine Formel ein.</a:t>
                    </a:fld>
                  </m:oMath>
                </a14:m>
                <a:r>
                  <a:rPr lang="de-DE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Mathematische Grundlagen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BAD855AE-507C-A124-BB06-A85B6825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927820"/>
            <a:ext cx="5767021" cy="2206726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912217" y="1330012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7084363" y="1320204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126200" y="1813639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B7412B75-179E-8737-2E55-77703E345F97}"/>
              </a:ext>
            </a:extLst>
          </p:cNvPr>
          <p:cNvSpPr/>
          <p:nvPr/>
        </p:nvSpPr>
        <p:spPr>
          <a:xfrm>
            <a:off x="9085594" y="2318176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272946" y="1803831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272946" y="2391858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401733" y="2240065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401733" y="2775248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DBE951A-CC5C-0527-DC98-686CFA4CDE23}"/>
              </a:ext>
            </a:extLst>
          </p:cNvPr>
          <p:cNvSpPr/>
          <p:nvPr/>
        </p:nvSpPr>
        <p:spPr>
          <a:xfrm>
            <a:off x="6819692" y="2834872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7691C6-5CE8-F322-2901-2F82C26FD1AA}"/>
              </a:ext>
            </a:extLst>
          </p:cNvPr>
          <p:cNvSpPr txBox="1"/>
          <p:nvPr/>
        </p:nvSpPr>
        <p:spPr>
          <a:xfrm>
            <a:off x="6940098" y="2736006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5DE7561B-48D2-ABC8-E9C6-417F3BE7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73" y="3420620"/>
            <a:ext cx="4751806" cy="2291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/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(1)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entspricht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=0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Wir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sind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Fall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2:</m:t>
                      </m:r>
                    </m:oMath>
                  </m:oMathPara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/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5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17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Basisfall</a:t>
            </a:r>
            <a:r>
              <a:rPr lang="de-DE" dirty="0">
                <a:solidFill>
                  <a:srgbClr val="FF0000"/>
                </a:solidFill>
              </a:rPr>
              <a:t> 1 + 1 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/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D9E6A420-0623-9BFD-1358-00EC24513462}"/>
              </a:ext>
            </a:extLst>
          </p:cNvPr>
          <p:cNvSpPr/>
          <p:nvPr/>
        </p:nvSpPr>
        <p:spPr>
          <a:xfrm>
            <a:off x="9015307" y="3664373"/>
            <a:ext cx="264450" cy="106233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/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blipFill>
                <a:blip r:embed="rId8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15F2081C-B031-82B4-C6B4-E1DC994E2FC4}"/>
              </a:ext>
            </a:extLst>
          </p:cNvPr>
          <p:cNvSpPr txBox="1"/>
          <p:nvPr/>
        </p:nvSpPr>
        <p:spPr>
          <a:xfrm>
            <a:off x="8167087" y="1823720"/>
            <a:ext cx="5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1+</a:t>
            </a:r>
          </a:p>
        </p:txBody>
      </p:sp>
    </p:spTree>
    <p:extLst>
      <p:ext uri="{BB962C8B-B14F-4D97-AF65-F5344CB8AC3E}">
        <p14:creationId xmlns:p14="http://schemas.microsoft.com/office/powerpoint/2010/main" val="914564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9B7C9-C90B-D142-A34C-2781BCF25993}"/>
              </a:ext>
            </a:extLst>
          </p:cNvPr>
          <p:cNvSpPr txBox="1"/>
          <p:nvPr/>
        </p:nvSpPr>
        <p:spPr>
          <a:xfrm>
            <a:off x="3598193" y="3485342"/>
            <a:ext cx="511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Symbol" panose="05050102010706020507" pitchFamily="18" charset="2"/>
              </a:rPr>
              <a:t> </a:t>
            </a:r>
            <a:r>
              <a:rPr lang="de-DE" dirty="0" err="1">
                <a:sym typeface="Symbol" panose="05050102010706020507" pitchFamily="18" charset="2"/>
              </a:rPr>
              <a:t>get_image_avl</a:t>
            </a:r>
            <a:r>
              <a:rPr lang="de-DE" dirty="0">
                <a:sym typeface="Symbol" panose="05050102010706020507" pitchFamily="18" charset="2"/>
              </a:rPr>
              <a:t> hat eine Laufzeit von (log n)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/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blipFill>
                <a:blip r:embed="rId5"/>
                <a:stretch>
                  <a:fillRect l="-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51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Vergleich mit anderen Hashmethoden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7E22DB5-10D4-D629-FC41-0B2A0BD5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86" y="1667259"/>
            <a:ext cx="8416852" cy="398722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B9B69B3-19B6-E7EC-895D-78DA6B46D126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2165650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236160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08" y="1069168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 herauszufinden, ob ein Hash im Images Ordner vorhanden ist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115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766216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Einleitung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09C5E0A-4004-498D-B839-72AB172AD039}"/>
              </a:ext>
            </a:extLst>
          </p:cNvPr>
          <p:cNvSpPr txBox="1"/>
          <p:nvPr/>
        </p:nvSpPr>
        <p:spPr>
          <a:xfrm>
            <a:off x="3370798" y="423987"/>
            <a:ext cx="8634117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Ziel des Praktikums: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Eine Bildersuchmaschine mit folgenden 2 Operationen erstellen: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Prüft ob ein übergebenes Bild im Datensatz enthalten 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getMostSimilar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image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Gibt das ähnlichste Bild zum übergebenen Bild zurück</a:t>
            </a:r>
            <a:endParaRPr lang="de-DE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1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45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85" y="2766218"/>
            <a:ext cx="7048223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1. Datensatz und Datentypen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3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" y="2992615"/>
            <a:ext cx="3043550" cy="1562163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Cats </a:t>
            </a:r>
            <a:r>
              <a:rPr lang="de-DE" sz="3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vs</a:t>
            </a:r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Dogs</a:t>
            </a:r>
            <a:b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</a:br>
            <a:endParaRPr lang="de-DE" sz="36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367" y="842321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Images: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Test Images: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pic>
        <p:nvPicPr>
          <p:cNvPr id="5" name="Grafik 4" descr="Ein Bild, das Katze, Wand, drinnen, orange enthält.&#10;&#10;Automatisch generierte Beschreibung">
            <a:extLst>
              <a:ext uri="{FF2B5EF4-FFF2-40B4-BE49-F238E27FC236}">
                <a16:creationId xmlns:a16="http://schemas.microsoft.com/office/drawing/2014/main" id="{B97A9B04-EC4A-FD00-13C8-AC4232F5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18" y="1261485"/>
            <a:ext cx="1567807" cy="1175855"/>
          </a:xfrm>
          <a:prstGeom prst="rect">
            <a:avLst/>
          </a:prstGeom>
        </p:spPr>
      </p:pic>
      <p:pic>
        <p:nvPicPr>
          <p:cNvPr id="7" name="Grafik 6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FCA48DAA-A932-8927-0893-2F98A1D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5" y="842321"/>
            <a:ext cx="1316546" cy="2013067"/>
          </a:xfrm>
          <a:prstGeom prst="rect">
            <a:avLst/>
          </a:prstGeom>
        </p:spPr>
      </p:pic>
      <p:pic>
        <p:nvPicPr>
          <p:cNvPr id="17" name="Grafik 16" descr="Ein Bild, das Katze, drinnen, weiß, Säugetier enthält.&#10;&#10;Automatisch generierte Beschreibung">
            <a:extLst>
              <a:ext uri="{FF2B5EF4-FFF2-40B4-BE49-F238E27FC236}">
                <a16:creationId xmlns:a16="http://schemas.microsoft.com/office/drawing/2014/main" id="{2BABD70A-7B4C-4337-4EF9-DE3156CDE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1" y="1163054"/>
            <a:ext cx="1676400" cy="1371600"/>
          </a:xfrm>
          <a:prstGeom prst="rect">
            <a:avLst/>
          </a:prstGeom>
        </p:spPr>
      </p:pic>
      <p:pic>
        <p:nvPicPr>
          <p:cNvPr id="20" name="Grafik 19" descr="Ein Bild, das Katze, Baum, draußen, sitzend enthält.&#10;&#10;Automatisch generierte Beschreibung">
            <a:extLst>
              <a:ext uri="{FF2B5EF4-FFF2-40B4-BE49-F238E27FC236}">
                <a16:creationId xmlns:a16="http://schemas.microsoft.com/office/drawing/2014/main" id="{817FF7EC-EB59-A24F-4A67-D2295F9A1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8" y="1163053"/>
            <a:ext cx="1445199" cy="1371601"/>
          </a:xfrm>
          <a:prstGeom prst="rect">
            <a:avLst/>
          </a:prstGeom>
        </p:spPr>
      </p:pic>
      <p:pic>
        <p:nvPicPr>
          <p:cNvPr id="22" name="Grafik 21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D70836C3-6580-D948-0192-413300CFD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09220"/>
            <a:ext cx="1254611" cy="1479266"/>
          </a:xfrm>
          <a:prstGeom prst="rect">
            <a:avLst/>
          </a:prstGeom>
        </p:spPr>
      </p:pic>
      <p:pic>
        <p:nvPicPr>
          <p:cNvPr id="24" name="Grafik 23" descr="Ein Bild, das Katze, drinnen, Säugetier, Hund enthält.&#10;&#10;Automatisch generierte Beschreibung">
            <a:extLst>
              <a:ext uri="{FF2B5EF4-FFF2-40B4-BE49-F238E27FC236}">
                <a16:creationId xmlns:a16="http://schemas.microsoft.com/office/drawing/2014/main" id="{E9602E5F-8911-1ED6-1E7C-BABD65DA5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74" y="3421543"/>
            <a:ext cx="1026096" cy="718267"/>
          </a:xfrm>
          <a:prstGeom prst="rect">
            <a:avLst/>
          </a:prstGeom>
        </p:spPr>
      </p:pic>
      <p:pic>
        <p:nvPicPr>
          <p:cNvPr id="26" name="Grafik 25" descr="Ein Bild, das Hund, Boden, drinnen, schwarz enthält.&#10;&#10;Automatisch generierte Beschreibung">
            <a:extLst>
              <a:ext uri="{FF2B5EF4-FFF2-40B4-BE49-F238E27FC236}">
                <a16:creationId xmlns:a16="http://schemas.microsoft.com/office/drawing/2014/main" id="{DBF71C4F-54B7-67C4-6D7C-6C7867AA7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18" y="3094876"/>
            <a:ext cx="1828800" cy="1371600"/>
          </a:xfrm>
          <a:prstGeom prst="rect">
            <a:avLst/>
          </a:prstGeom>
        </p:spPr>
      </p:pic>
      <p:pic>
        <p:nvPicPr>
          <p:cNvPr id="28" name="Grafik 27" descr="Ein Bild, das Katze, Boden, drinnen, Säugetier enthält.&#10;&#10;Automatisch generierte Beschreibung">
            <a:extLst>
              <a:ext uri="{FF2B5EF4-FFF2-40B4-BE49-F238E27FC236}">
                <a16:creationId xmlns:a16="http://schemas.microsoft.com/office/drawing/2014/main" id="{6A964CCD-2F7A-612B-E06D-DDEFC3943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86" y="3290138"/>
            <a:ext cx="1019175" cy="981075"/>
          </a:xfrm>
          <a:prstGeom prst="rect">
            <a:avLst/>
          </a:prstGeom>
        </p:spPr>
      </p:pic>
      <p:pic>
        <p:nvPicPr>
          <p:cNvPr id="30" name="Grafik 29" descr="Ein Bild, das Hund, Gras, braun, draußen enthält.&#10;&#10;Automatisch generierte Beschreibung">
            <a:extLst>
              <a:ext uri="{FF2B5EF4-FFF2-40B4-BE49-F238E27FC236}">
                <a16:creationId xmlns:a16="http://schemas.microsoft.com/office/drawing/2014/main" id="{B973858E-BBCA-F41A-3FCF-73DA3F9C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2" y="3162322"/>
            <a:ext cx="1468771" cy="1236705"/>
          </a:xfrm>
          <a:prstGeom prst="rect">
            <a:avLst/>
          </a:prstGeom>
        </p:spPr>
      </p:pic>
      <p:pic>
        <p:nvPicPr>
          <p:cNvPr id="32" name="Grafik 31" descr="Ein Bild, das Hund, drinnen, Person, Säugetier enthält.&#10;&#10;Automatisch generierte Beschreibung">
            <a:extLst>
              <a:ext uri="{FF2B5EF4-FFF2-40B4-BE49-F238E27FC236}">
                <a16:creationId xmlns:a16="http://schemas.microsoft.com/office/drawing/2014/main" id="{BE78DF2B-3989-F533-BFE8-8B4EDDDFD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6" y="3323474"/>
            <a:ext cx="1219200" cy="914400"/>
          </a:xfrm>
          <a:prstGeom prst="rect">
            <a:avLst/>
          </a:prstGeom>
        </p:spPr>
      </p:pic>
      <p:pic>
        <p:nvPicPr>
          <p:cNvPr id="34" name="Grafik 33" descr="Ein Bild, das Hund, drinnen, Säugetier, braun enthält.&#10;&#10;Automatisch generierte Beschreibung">
            <a:extLst>
              <a:ext uri="{FF2B5EF4-FFF2-40B4-BE49-F238E27FC236}">
                <a16:creationId xmlns:a16="http://schemas.microsoft.com/office/drawing/2014/main" id="{43F608C3-2964-1C8E-5FD3-483F90136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04" y="4914334"/>
            <a:ext cx="2126841" cy="1467147"/>
          </a:xfrm>
          <a:prstGeom prst="rect">
            <a:avLst/>
          </a:prstGeom>
        </p:spPr>
      </p:pic>
      <p:pic>
        <p:nvPicPr>
          <p:cNvPr id="36" name="Grafik 35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7CB32615-ADB5-567B-EFFC-DA99D16B8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4" y="4697364"/>
            <a:ext cx="1472121" cy="1735724"/>
          </a:xfrm>
          <a:prstGeom prst="rect">
            <a:avLst/>
          </a:prstGeom>
        </p:spPr>
      </p:pic>
      <p:pic>
        <p:nvPicPr>
          <p:cNvPr id="38" name="Grafik 37" descr="Ein Bild, das Katze, Säugetier, drinnen, suchend enthält.&#10;&#10;Automatisch generierte Beschreibung">
            <a:extLst>
              <a:ext uri="{FF2B5EF4-FFF2-40B4-BE49-F238E27FC236}">
                <a16:creationId xmlns:a16="http://schemas.microsoft.com/office/drawing/2014/main" id="{3DAEBDDE-C917-890D-4A5F-2F7EEF8F2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3" y="5314006"/>
            <a:ext cx="1320940" cy="741534"/>
          </a:xfrm>
          <a:prstGeom prst="rect">
            <a:avLst/>
          </a:prstGeom>
        </p:spPr>
      </p:pic>
      <p:pic>
        <p:nvPicPr>
          <p:cNvPr id="40" name="Grafik 39" descr="Ein Bild, das Katze, Säugetier, Hauskatze, Boden enthält.&#10;&#10;Automatisch generierte Beschreibung">
            <a:extLst>
              <a:ext uri="{FF2B5EF4-FFF2-40B4-BE49-F238E27FC236}">
                <a16:creationId xmlns:a16="http://schemas.microsoft.com/office/drawing/2014/main" id="{86024666-12FF-A7C6-C066-C82823590C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38" y="5283314"/>
            <a:ext cx="934734" cy="934734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F03EBE8-4C53-2C99-80CA-C0B6E3675E54}"/>
              </a:ext>
            </a:extLst>
          </p:cNvPr>
          <p:cNvCxnSpPr/>
          <p:nvPr/>
        </p:nvCxnSpPr>
        <p:spPr>
          <a:xfrm>
            <a:off x="3173146" y="4554778"/>
            <a:ext cx="9018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Hash Dictionary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den Image Path eines Bildes anhand seines Hashes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682" y="1353333"/>
            <a:ext cx="5007203" cy="1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AVL Baum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94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Unser Datensatz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AVL </a:t>
            </a:r>
            <a:r>
              <a:rPr lang="de-DE" dirty="0" err="1"/>
              <a:t>Tree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594607" y="493206"/>
            <a:ext cx="3218848" cy="1064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Ermöglicht mit Laufzeit von </a:t>
            </a:r>
            <a:r>
              <a:rPr lang="de-DE" sz="1600" dirty="0">
                <a:sym typeface="Symbol" panose="05050102010706020507" pitchFamily="18" charset="2"/>
              </a:rPr>
              <a:t>(log n) den Image Path eines gesuchten Bildes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Ermöglicht mehrere Pfade zu unterschiedlichen Bildern mit selben Hash zu speichern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im AVL-Baum kann die Hamming-Distanz nicht genutzt werden, um zu entscheiden ob in den linken oder rechten Teilbaum gegangen wird.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Relevant für </a:t>
            </a:r>
            <a:r>
              <a:rPr lang="de-DE" sz="1600" dirty="0" err="1"/>
              <a:t>get</a:t>
            </a:r>
            <a:r>
              <a:rPr lang="de-DE" sz="1600" dirty="0"/>
              <a:t>()-Methode und </a:t>
            </a:r>
            <a:r>
              <a:rPr lang="de-DE" sz="1600" dirty="0" err="1"/>
              <a:t>getMostSimilar</a:t>
            </a:r>
            <a:r>
              <a:rPr lang="de-DE" sz="1600" dirty="0"/>
              <a:t>()-Methode mit Laufzeit von </a:t>
            </a:r>
            <a:r>
              <a:rPr lang="de-DE" sz="1600" dirty="0">
                <a:sym typeface="Symbol" panose="05050102010706020507" pitchFamily="18" charset="2"/>
              </a:rPr>
              <a:t>(log n)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33" y="1243753"/>
            <a:ext cx="5007203" cy="1004921"/>
          </a:xfrm>
          <a:prstGeom prst="rect">
            <a:avLst/>
          </a:prstGeom>
        </p:spPr>
      </p:pic>
      <p:pic>
        <p:nvPicPr>
          <p:cNvPr id="3" name="Grafik 2" descr="Ein Bild, das Text, Katze, verschieden, Screenshot enthält.&#10;&#10;Automatisch generierte Beschreibung">
            <a:extLst>
              <a:ext uri="{FF2B5EF4-FFF2-40B4-BE49-F238E27FC236}">
                <a16:creationId xmlns:a16="http://schemas.microsoft.com/office/drawing/2014/main" id="{0097DE1B-9734-8E53-6E89-7B550EF94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3400843"/>
            <a:ext cx="5005305" cy="2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71" y="2766218"/>
            <a:ext cx="7757452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2. Implementation der Methoden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3311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Mathematische Grundlagen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(1)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82" y="841738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74B27EEA-7E0E-24E9-8CE0-E9D7669A070E}"/>
              </a:ext>
            </a:extLst>
          </p:cNvPr>
          <p:cNvSpPr/>
          <p:nvPr/>
        </p:nvSpPr>
        <p:spPr>
          <a:xfrm>
            <a:off x="8687144" y="1732420"/>
            <a:ext cx="511908" cy="56850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496A24-708B-86E7-6A52-1EAB6EC26BB0}"/>
              </a:ext>
            </a:extLst>
          </p:cNvPr>
          <p:cNvSpPr txBox="1"/>
          <p:nvPr/>
        </p:nvSpPr>
        <p:spPr>
          <a:xfrm>
            <a:off x="9253313" y="1847962"/>
            <a:ext cx="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500241B-A607-E01B-C9AC-0F7B5B222900}"/>
              </a:ext>
            </a:extLst>
          </p:cNvPr>
          <p:cNvSpPr txBox="1"/>
          <p:nvPr/>
        </p:nvSpPr>
        <p:spPr>
          <a:xfrm>
            <a:off x="3460698" y="3300676"/>
            <a:ext cx="34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f(n) = 9  </a:t>
            </a:r>
            <a:r>
              <a:rPr lang="de-DE" dirty="0">
                <a:sym typeface="Symbol" panose="05050102010706020507" pitchFamily="18" charset="2"/>
              </a:rPr>
              <a:t>  (1)</a:t>
            </a:r>
            <a:r>
              <a:rPr lang="de-DE" dirty="0"/>
              <a:t> </a:t>
            </a:r>
          </a:p>
        </p:txBody>
      </p:sp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CAC10AF3-DA27-9463-4D88-03F03B57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7346" y="1401189"/>
            <a:ext cx="146719" cy="146719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E620BECD-68E2-5BB6-7692-BF0E434F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105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BBF02640-A2DE-E5F5-103D-0F77B13D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70" y="1797032"/>
            <a:ext cx="146719" cy="146719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5541EE7-7A6A-434C-7389-71886D72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97" y="1959205"/>
            <a:ext cx="146719" cy="146719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DBDEAFAA-D3AA-0879-8402-0601D758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286" y="1959205"/>
            <a:ext cx="146719" cy="146719"/>
          </a:xfrm>
          <a:prstGeom prst="rect">
            <a:avLst/>
          </a:prstGeom>
        </p:spPr>
      </p:pic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26FBB1E0-6F26-F26E-54F2-FF5B7D5A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999" y="1931594"/>
            <a:ext cx="146719" cy="146719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3EF46D3C-5B32-35A7-EEA1-6C86A5B7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2230588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2FA62C39-25A7-5AB1-3162-56C2E6B9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1025" y="2227567"/>
            <a:ext cx="146719" cy="146719"/>
          </a:xfrm>
          <a:prstGeom prst="rect">
            <a:avLst/>
          </a:prstGeom>
        </p:spPr>
      </p:pic>
      <p:pic>
        <p:nvPicPr>
          <p:cNvPr id="28" name="Grafik 27" descr="Abzeichen Tick1 mit einfarbiger Füllung">
            <a:extLst>
              <a:ext uri="{FF2B5EF4-FFF2-40B4-BE49-F238E27FC236}">
                <a16:creationId xmlns:a16="http://schemas.microsoft.com/office/drawing/2014/main" id="{8D111359-C44A-EEE0-B864-6A33F33A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484" y="2227567"/>
            <a:ext cx="146719" cy="146719"/>
          </a:xfrm>
          <a:prstGeom prst="rect">
            <a:avLst/>
          </a:prstGeom>
        </p:spPr>
      </p:pic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3BC62F6A-51BB-54A5-74A6-6E9743903E81}"/>
              </a:ext>
            </a:extLst>
          </p:cNvPr>
          <p:cNvSpPr/>
          <p:nvPr/>
        </p:nvSpPr>
        <p:spPr>
          <a:xfrm>
            <a:off x="8304039" y="2300926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54FC723-D49F-4EDE-291D-3375CE1EAA2C}"/>
              </a:ext>
            </a:extLst>
          </p:cNvPr>
          <p:cNvSpPr txBox="1"/>
          <p:nvPr/>
        </p:nvSpPr>
        <p:spPr>
          <a:xfrm>
            <a:off x="8583490" y="2245210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68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934</Words>
  <Application>Microsoft Office PowerPoint</Application>
  <PresentationFormat>Breitbild</PresentationFormat>
  <Paragraphs>362</Paragraphs>
  <Slides>26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Times New Roman</vt:lpstr>
      <vt:lpstr>Office</vt:lpstr>
      <vt:lpstr>Bildersuchmaschine</vt:lpstr>
      <vt:lpstr>Gliederung</vt:lpstr>
      <vt:lpstr>Einleitung</vt:lpstr>
      <vt:lpstr>1. Datensatz und Datentypen </vt:lpstr>
      <vt:lpstr>Cats vs Dogs </vt:lpstr>
      <vt:lpstr>Genutzte Datentypen – Hash Dictionary</vt:lpstr>
      <vt:lpstr>Genutzte Datentypen – AVL Baum</vt:lpstr>
      <vt:lpstr>2. Implementation der Methoden </vt:lpstr>
      <vt:lpstr>get()-Methode (1) </vt:lpstr>
      <vt:lpstr>get()-Methode (log n) </vt:lpstr>
      <vt:lpstr>getMostSimilar()-Methode (log n) </vt:lpstr>
      <vt:lpstr>3. Demonstration</vt:lpstr>
      <vt:lpstr>DEMO</vt:lpstr>
      <vt:lpstr>Fragen </vt:lpstr>
      <vt:lpstr>Fragen </vt:lpstr>
      <vt:lpstr>Fragen </vt:lpstr>
      <vt:lpstr>Fragen </vt:lpstr>
      <vt:lpstr>Fragen </vt:lpstr>
      <vt:lpstr>Vielen Dank</vt:lpstr>
      <vt:lpstr>Weitere Folien</vt:lpstr>
      <vt:lpstr>get()-Methode (log n) </vt:lpstr>
      <vt:lpstr>get()-Methode (log n) </vt:lpstr>
      <vt:lpstr>get()-Methode (log n) </vt:lpstr>
      <vt:lpstr>get()-Methode (log n) </vt:lpstr>
      <vt:lpstr>Vergleich mit anderen Hashmethoden</vt:lpstr>
      <vt:lpstr>Genutzte Datentypen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Khan (mkhan4)</dc:creator>
  <cp:lastModifiedBy>Denitsa Ilieva (dilieva)</cp:lastModifiedBy>
  <cp:revision>133</cp:revision>
  <dcterms:created xsi:type="dcterms:W3CDTF">2021-06-15T10:11:23Z</dcterms:created>
  <dcterms:modified xsi:type="dcterms:W3CDTF">2022-12-02T16:17:48Z</dcterms:modified>
</cp:coreProperties>
</file>